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69" r:id="rId16"/>
    <p:sldId id="270" r:id="rId17"/>
    <p:sldId id="271" r:id="rId18"/>
    <p:sldId id="277" r:id="rId19"/>
    <p:sldId id="273" r:id="rId20"/>
    <p:sldId id="274" r:id="rId21"/>
    <p:sldId id="275" r:id="rId22"/>
    <p:sldId id="262" r:id="rId2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136" d="100"/>
          <a:sy n="136" d="100"/>
        </p:scale>
        <p:origin x="138" y="28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20BB4-AD2A-4D57-8424-E6B0EC027104}" type="datetimeFigureOut">
              <a:rPr lang="en-US" smtClean="0"/>
              <a:t>2023-04-16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4769D-034A-4974-9CB7-6DB38123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29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828b0ef1_6_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2e828b0ef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a1044701f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0a1044701f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374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a1044701f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0a1044701f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a104470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0a104470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a1044701f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0a1044701f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"/>
              <a:t>Model was trained for 10 epochs on 5 batches of 1800 images. So a total of 9000 images were used to train the model split equally between DALL-E generated and Human made images: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/>
              <a:t>Sub-sentence</a:t>
            </a:r>
            <a:endParaRPr/>
          </a:p>
          <a:p>
            <a:pPr marL="742950" lvl="1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"/>
              <a:t>Test batch was 1580 images 930 of which were dall-e generated and 650 human made: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/>
              <a:t>Sub-sentence</a:t>
            </a:r>
            <a:endParaRPr/>
          </a:p>
          <a:p>
            <a:pPr marL="742950" lvl="1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0a1044701f_2_155:notes"/>
          <p:cNvSpPr txBox="1">
            <a:spLocks noGrp="1"/>
          </p:cNvSpPr>
          <p:nvPr>
            <p:ph type="sldNum" idx="12"/>
          </p:nvPr>
        </p:nvSpPr>
        <p:spPr>
          <a:xfrm>
            <a:off x="3885010" y="8683979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a1044701f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20a1044701f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"/>
              <a:t>The 50 epochs on the graph for accuracy are because of the 10 epochs for 5 batches (10x5 = 50):</a:t>
            </a:r>
            <a:endParaRPr/>
          </a:p>
          <a:p>
            <a:pPr marL="28575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</a:pP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"/>
              <a:t>I’ve made graphs of accuracy, confusion matrix (for fp tp fn and tn rates), and the ROC and AUC curve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/>
              <a:t>Sub-sentence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0a1044701f_2_162:notes"/>
          <p:cNvSpPr txBox="1">
            <a:spLocks noGrp="1"/>
          </p:cNvSpPr>
          <p:nvPr>
            <p:ph type="sldNum" idx="12"/>
          </p:nvPr>
        </p:nvSpPr>
        <p:spPr>
          <a:xfrm>
            <a:off x="3885010" y="8683979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a1044701f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20a1044701f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"/>
              <a:t>The 50 epochs on the graph for accuracy are because of the 10 epochs for 5 batches (10x5 = 50):</a:t>
            </a:r>
            <a:endParaRPr/>
          </a:p>
          <a:p>
            <a:pPr marL="28575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</a:pP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"/>
              <a:t>I’ve made graphs of accuracy, confusion matrix (for fp tp fn and tn rates), and the ROC and AUC curve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/>
              <a:t>Sub-sentence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0a1044701f_2_170:notes"/>
          <p:cNvSpPr txBox="1">
            <a:spLocks noGrp="1"/>
          </p:cNvSpPr>
          <p:nvPr>
            <p:ph type="sldNum" idx="12"/>
          </p:nvPr>
        </p:nvSpPr>
        <p:spPr>
          <a:xfrm>
            <a:off x="3885010" y="8683979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a1044701f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0a1044701f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"/>
              <a:t>The 50 epochs on the graph for accuracy are because of the 10 epochs for 5 batches (10x5 = 50):</a:t>
            </a:r>
            <a:endParaRPr/>
          </a:p>
          <a:p>
            <a:pPr marL="28575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</a:pP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"/>
              <a:t>I’ve made graphs of accuracy, confusion matrix (for fp tp fn and tn rates), and the ROC and AUC curve</a:t>
            </a:r>
            <a:endParaRPr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/>
              <a:t>Sub-sentence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0a1044701f_2_181:notes"/>
          <p:cNvSpPr txBox="1">
            <a:spLocks noGrp="1"/>
          </p:cNvSpPr>
          <p:nvPr>
            <p:ph type="sldNum" idx="12"/>
          </p:nvPr>
        </p:nvSpPr>
        <p:spPr>
          <a:xfrm>
            <a:off x="3885010" y="8683979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a1044701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20a1044701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0a1044701f_0_37:notes"/>
          <p:cNvSpPr txBox="1">
            <a:spLocks noGrp="1"/>
          </p:cNvSpPr>
          <p:nvPr>
            <p:ph type="sldNum" idx="12"/>
          </p:nvPr>
        </p:nvSpPr>
        <p:spPr>
          <a:xfrm>
            <a:off x="3885010" y="8683979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8336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a1044701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20a1044701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0a1044701f_0_37:notes"/>
          <p:cNvSpPr txBox="1">
            <a:spLocks noGrp="1"/>
          </p:cNvSpPr>
          <p:nvPr>
            <p:ph type="sldNum" idx="12"/>
          </p:nvPr>
        </p:nvSpPr>
        <p:spPr>
          <a:xfrm>
            <a:off x="3885010" y="8683979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a1044701f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0a1044701f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e828b0ef1_6_1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2e828b0ef1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a1044701f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0a1044701f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e828b0ef1_6_2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2e828b0ef1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a1044701f_2_7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0a1044701f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e828b0ef1_1_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2e828b0ef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a1044701f_2_8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0a1044701f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a1044701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0a1044701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a1044701f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0a1044701f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a1044701f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0a1044701f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F1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50" y="4409999"/>
            <a:ext cx="1810580" cy="4933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2024" y="846399"/>
            <a:ext cx="3331799" cy="3527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1725" y="221016"/>
            <a:ext cx="8580549" cy="2774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" y="0"/>
            <a:ext cx="9145270" cy="942975"/>
          </a:xfrm>
          <a:custGeom>
            <a:avLst/>
            <a:gdLst/>
            <a:ahLst/>
            <a:cxnLst/>
            <a:rect l="l" t="t" r="r" b="b"/>
            <a:pathLst>
              <a:path w="9145270" h="942975">
                <a:moveTo>
                  <a:pt x="9144913" y="942765"/>
                </a:moveTo>
                <a:lnTo>
                  <a:pt x="0" y="942765"/>
                </a:lnTo>
                <a:lnTo>
                  <a:pt x="0" y="0"/>
                </a:lnTo>
                <a:lnTo>
                  <a:pt x="9144913" y="0"/>
                </a:lnTo>
                <a:lnTo>
                  <a:pt x="9144913" y="942765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73701" y="497354"/>
            <a:ext cx="996596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90188" y="4828202"/>
            <a:ext cx="168275" cy="21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725" y="221016"/>
            <a:ext cx="4137875" cy="2271776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 marR="5080">
              <a:lnSpc>
                <a:spcPts val="4180"/>
              </a:lnSpc>
              <a:spcBef>
                <a:spcPts val="855"/>
              </a:spcBef>
            </a:pPr>
            <a:r>
              <a:rPr lang="en-US" sz="4100" b="1" spc="15" dirty="0">
                <a:solidFill>
                  <a:srgbClr val="F1CD00"/>
                </a:solidFill>
                <a:latin typeface="Roboto"/>
                <a:cs typeface="Roboto"/>
              </a:rPr>
              <a:t>Detection of AI Generated Images</a:t>
            </a:r>
          </a:p>
          <a:p>
            <a:pPr marL="12700" marR="5080">
              <a:spcBef>
                <a:spcPts val="855"/>
              </a:spcBef>
            </a:pPr>
            <a:endParaRPr sz="2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3181350"/>
            <a:ext cx="2223350" cy="1036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0" dirty="0">
                <a:solidFill>
                  <a:srgbClr val="F1CD00"/>
                </a:solidFill>
                <a:latin typeface="Roboto"/>
                <a:cs typeface="Roboto"/>
              </a:rPr>
              <a:t>Riski Adianto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 err="1">
                <a:solidFill>
                  <a:srgbClr val="F1CD00"/>
                </a:solidFill>
                <a:latin typeface="Roboto"/>
                <a:cs typeface="Roboto"/>
              </a:rPr>
              <a:t>Saira</a:t>
            </a:r>
            <a:r>
              <a:rPr lang="en-US" sz="1600" b="1" spc="-15" dirty="0">
                <a:solidFill>
                  <a:srgbClr val="F1CD00"/>
                </a:solidFill>
                <a:latin typeface="Roboto"/>
                <a:cs typeface="Roboto"/>
              </a:rPr>
              <a:t> </a:t>
            </a:r>
            <a:r>
              <a:rPr lang="en-US" sz="1600" b="1" spc="-15" dirty="0" err="1">
                <a:solidFill>
                  <a:srgbClr val="F1CD00"/>
                </a:solidFill>
                <a:latin typeface="Roboto"/>
                <a:cs typeface="Roboto"/>
              </a:rPr>
              <a:t>Faiz</a:t>
            </a:r>
            <a:endParaRPr lang="en-US" sz="1600" b="1" spc="-15" dirty="0">
              <a:solidFill>
                <a:srgbClr val="F1CD00"/>
              </a:solidFill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solidFill>
                  <a:srgbClr val="F1CD00"/>
                </a:solidFill>
                <a:latin typeface="Roboto"/>
                <a:cs typeface="Roboto"/>
              </a:rPr>
              <a:t>Colby Jamieson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5" dirty="0">
                <a:solidFill>
                  <a:srgbClr val="F1CD00"/>
                </a:solidFill>
                <a:latin typeface="Roboto"/>
                <a:cs typeface="Roboto"/>
              </a:rPr>
              <a:t>Karl </a:t>
            </a:r>
            <a:r>
              <a:rPr lang="en-US" sz="1600" b="1" spc="-5" dirty="0" err="1">
                <a:solidFill>
                  <a:srgbClr val="F1CD00"/>
                </a:solidFill>
                <a:latin typeface="Roboto"/>
                <a:cs typeface="Roboto"/>
              </a:rPr>
              <a:t>Yazigi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5"/>
    </mc:Choice>
    <mc:Fallback xmlns="">
      <p:transition spd="slow" advTm="10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1618" y="1047750"/>
            <a:ext cx="3391382" cy="124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DALL-E</a:t>
            </a:r>
            <a:endParaRPr sz="3800"/>
          </a:p>
        </p:txBody>
      </p:sp>
      <p:sp>
        <p:nvSpPr>
          <p:cNvPr id="197" name="Google Shape;197;p28"/>
          <p:cNvSpPr txBox="1">
            <a:spLocks noGrp="1"/>
          </p:cNvSpPr>
          <p:nvPr>
            <p:ph type="sldNum" idx="12"/>
          </p:nvPr>
        </p:nvSpPr>
        <p:spPr>
          <a:xfrm>
            <a:off x="8763000" y="4828202"/>
            <a:ext cx="29546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dirty="0"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130688" y="1047750"/>
            <a:ext cx="5070203" cy="32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" sz="1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AI image generator developed by </a:t>
            </a:r>
            <a:r>
              <a:rPr lang="en" sz="16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OpenAI</a:t>
            </a:r>
            <a:endParaRPr sz="16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 sz="1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Generate images from an input text</a:t>
            </a:r>
            <a:endParaRPr sz="2000"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 sz="1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Use a dataset of text-image pairs</a:t>
            </a:r>
            <a:endParaRPr sz="2000"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 sz="1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Able to combine unrelated concepts in realistic ways</a:t>
            </a: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endParaRPr lang="en" sz="2000" dirty="0"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 sz="1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Multimodal implementation of </a:t>
            </a:r>
            <a:r>
              <a:rPr lang="en-US" sz="1600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OpenAI</a:t>
            </a:r>
            <a:r>
              <a:rPr lang="en-US" sz="1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Generative Pre-trained Transformer (GPT) </a:t>
            </a:r>
            <a:r>
              <a:rPr lang="en-US" sz="1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model</a:t>
            </a:r>
            <a:endParaRPr lang="en-US" sz="16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968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6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 sz="1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Development:</a:t>
            </a:r>
            <a:endParaRPr sz="2000"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-US" sz="1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DALL-E released in 2021</a:t>
            </a:r>
            <a:endParaRPr sz="2000"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-US" sz="1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DALL-E 2 released in 2022, with </a:t>
            </a:r>
            <a:r>
              <a:rPr lang="en" sz="1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higher resolution &amp; better photorealism </a:t>
            </a:r>
            <a:endParaRPr sz="16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281246" y="3697525"/>
            <a:ext cx="323927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https://openai.com/research/dall-e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D8843-36F0-6404-F239-30A98A73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18" y="2458744"/>
            <a:ext cx="3457815" cy="12387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1CD00"/>
                </a:solidFill>
              </a:rPr>
              <a:t>DALL-E 2</a:t>
            </a:r>
            <a:endParaRPr sz="3800" dirty="0"/>
          </a:p>
        </p:txBody>
      </p:sp>
      <p:sp>
        <p:nvSpPr>
          <p:cNvPr id="197" name="Google Shape;197;p28"/>
          <p:cNvSpPr txBox="1">
            <a:spLocks noGrp="1"/>
          </p:cNvSpPr>
          <p:nvPr>
            <p:ph type="sldNum" idx="12"/>
          </p:nvPr>
        </p:nvSpPr>
        <p:spPr>
          <a:xfrm>
            <a:off x="8763000" y="4828202"/>
            <a:ext cx="29546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dirty="0"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81083" y="1061730"/>
            <a:ext cx="4109917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Component 1: </a:t>
            </a:r>
            <a:r>
              <a:rPr lang="en" sz="1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CLIP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Contrastive Language-Image Pre-training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Text and image transformers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 sz="1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Connect image and text description into an image embedding</a:t>
            </a:r>
            <a:endParaRPr dirty="0"/>
          </a:p>
          <a:p>
            <a:pPr marL="742950" marR="0" lvl="1" indent="-1968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96850" algn="l" rtl="0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4258958" y="4854526"/>
            <a:ext cx="323927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https://lilianweng.github.io/posts/2021-07-11-diffusion-models/</a:t>
            </a:r>
            <a:endParaRPr dirty="0"/>
          </a:p>
        </p:txBody>
      </p:sp>
      <p:sp>
        <p:nvSpPr>
          <p:cNvPr id="203" name="Google Shape;203;p28"/>
          <p:cNvSpPr txBox="1"/>
          <p:nvPr/>
        </p:nvSpPr>
        <p:spPr>
          <a:xfrm>
            <a:off x="3893758" y="2721520"/>
            <a:ext cx="525779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Component 2: </a:t>
            </a:r>
            <a:r>
              <a:rPr lang="e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Diffusion Model</a:t>
            </a:r>
            <a:endParaRPr dirty="0"/>
          </a:p>
          <a:p>
            <a:pPr marL="742950" lvl="1" indent="-285750"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on GLIDE (Guided Language-to-Image Diffusion for Generation &amp; Editing)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high-quality image from image embedding</a:t>
            </a:r>
            <a:endParaRPr dirty="0"/>
          </a:p>
          <a:p>
            <a:pPr marL="742950" marR="0" lvl="1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0" y="4005323"/>
            <a:ext cx="323927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Vaswani et al (2017) – Attention Is All You Need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2A604-7F74-7A4F-CE35-D1FD4AA7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462" y="1036668"/>
            <a:ext cx="4674058" cy="1508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866C7-7818-F4EB-F426-032D10E52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7" y="2311530"/>
            <a:ext cx="3666020" cy="1723549"/>
          </a:xfrm>
          <a:prstGeom prst="rect">
            <a:avLst/>
          </a:prstGeom>
        </p:spPr>
      </p:pic>
      <p:sp>
        <p:nvSpPr>
          <p:cNvPr id="6" name="Google Shape;201;p28">
            <a:extLst>
              <a:ext uri="{FF2B5EF4-FFF2-40B4-BE49-F238E27FC236}">
                <a16:creationId xmlns:a16="http://schemas.microsoft.com/office/drawing/2014/main" id="{FC2F3EA6-4827-9AE7-8276-D25D13DAC54B}"/>
              </a:ext>
            </a:extLst>
          </p:cNvPr>
          <p:cNvSpPr txBox="1"/>
          <p:nvPr/>
        </p:nvSpPr>
        <p:spPr>
          <a:xfrm>
            <a:off x="4506217" y="2371347"/>
            <a:ext cx="323927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https://vaclavkosar.com/ml/openai-dall-e-2-and-dall-e-1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8E4E3-24F1-2D8E-B7D1-4BF39AAD5B8B}"/>
              </a:ext>
            </a:extLst>
          </p:cNvPr>
          <p:cNvSpPr/>
          <p:nvPr/>
        </p:nvSpPr>
        <p:spPr>
          <a:xfrm>
            <a:off x="4513144" y="1061731"/>
            <a:ext cx="2802056" cy="1483041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5534A-2FA5-DE56-D9F6-C5983D37B74B}"/>
              </a:ext>
            </a:extLst>
          </p:cNvPr>
          <p:cNvSpPr/>
          <p:nvPr/>
        </p:nvSpPr>
        <p:spPr>
          <a:xfrm>
            <a:off x="7415110" y="1036668"/>
            <a:ext cx="1639409" cy="1508104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403271-DD3A-B0F7-F22B-1210E4C40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176" y="3609725"/>
            <a:ext cx="3997268" cy="1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7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uild="p"/>
      <p:bldP spid="201" grpId="0"/>
      <p:bldP spid="203" grpId="0"/>
      <p:bldP spid="204" grpId="0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Data Collection</a:t>
            </a:r>
            <a:endParaRPr sz="3800"/>
          </a:p>
        </p:txBody>
      </p:sp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8763000" y="4828202"/>
            <a:ext cx="29546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dirty="0"/>
          </a:p>
        </p:txBody>
      </p:sp>
      <p:sp>
        <p:nvSpPr>
          <p:cNvPr id="212" name="Google Shape;212;p29"/>
          <p:cNvSpPr txBox="1"/>
          <p:nvPr/>
        </p:nvSpPr>
        <p:spPr>
          <a:xfrm>
            <a:off x="5257800" y="1047750"/>
            <a:ext cx="11227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7748341" y="1033036"/>
            <a:ext cx="11227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</a:t>
            </a: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6520804" y="1900198"/>
            <a:ext cx="11227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Cat</a:t>
            </a: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7526" y="3081833"/>
            <a:ext cx="1715187" cy="165441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>
            <a:off x="6511202" y="3686571"/>
            <a:ext cx="11227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Painting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468" y="1292563"/>
            <a:ext cx="1476336" cy="149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9763" y="3088453"/>
            <a:ext cx="1715187" cy="164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7526" y="1310035"/>
            <a:ext cx="1163611" cy="151264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Holder 3">
                <a:extLst>
                  <a:ext uri="{FF2B5EF4-FFF2-40B4-BE49-F238E27FC236}">
                    <a16:creationId xmlns:a16="http://schemas.microsoft.com/office/drawing/2014/main" id="{0B4205C1-ABCF-1950-2E34-56672306823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5537" y="1186249"/>
                <a:ext cx="4800600" cy="3823901"/>
              </a:xfrm>
            </p:spPr>
            <p:txBody>
              <a:bodyPr lIns="0" tIns="0" rIns="0" bIns="0"/>
              <a:lstStyle>
                <a:lvl1pPr>
                  <a:defRPr/>
                </a:lvl1pPr>
              </a:lstStyle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Images for model calibration were scraped from: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b="1" dirty="0"/>
                  <a:t>AI images</a:t>
                </a:r>
                <a:r>
                  <a:rPr lang="en-US" dirty="0"/>
                  <a:t>: DALL-E 2</a:t>
                </a:r>
              </a:p>
              <a:p>
                <a:pPr lvl="1"/>
                <a:r>
                  <a:rPr lang="en-US" dirty="0"/>
                  <a:t>     ‘https://dalle2.gallery/#search-random’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b="1" dirty="0"/>
                  <a:t>Human-made images</a:t>
                </a:r>
                <a:r>
                  <a:rPr lang="en-US" dirty="0"/>
                  <a:t>: Google image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Types of image collected include: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b="1" dirty="0"/>
                  <a:t>Arts</a:t>
                </a:r>
                <a:r>
                  <a:rPr lang="en-US" dirty="0"/>
                  <a:t>: cartoon, painting, anime, digital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b="1" dirty="0"/>
                  <a:t>Photorealistic</a:t>
                </a:r>
                <a:r>
                  <a:rPr lang="en-US" dirty="0"/>
                  <a:t>: persons, animals, sceneries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Images were stored in RGB format as an array: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245 × 255 × 3 pixels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Values were scaled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>
          <p:sp>
            <p:nvSpPr>
              <p:cNvPr id="4" name="Holder 3">
                <a:extLst>
                  <a:ext uri="{FF2B5EF4-FFF2-40B4-BE49-F238E27FC236}">
                    <a16:creationId xmlns:a16="http://schemas.microsoft.com/office/drawing/2014/main" id="{0B4205C1-ABCF-1950-2E34-566723068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537" y="1186249"/>
                <a:ext cx="4800600" cy="3823901"/>
              </a:xfrm>
              <a:blipFill>
                <a:blip r:embed="rId7"/>
                <a:stretch>
                  <a:fillRect l="-2792" t="-2073" r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263076"/>
            <a:ext cx="4486500" cy="3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Model Architecture</a:t>
            </a:r>
            <a:endParaRPr sz="3800"/>
          </a:p>
        </p:txBody>
      </p:sp>
      <p:sp>
        <p:nvSpPr>
          <p:cNvPr id="225" name="Google Shape;225;p30"/>
          <p:cNvSpPr txBox="1">
            <a:spLocks noGrp="1"/>
          </p:cNvSpPr>
          <p:nvPr>
            <p:ph type="sldNum" idx="12"/>
          </p:nvPr>
        </p:nvSpPr>
        <p:spPr>
          <a:xfrm>
            <a:off x="8763000" y="4828202"/>
            <a:ext cx="29546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dirty="0"/>
          </a:p>
        </p:txBody>
      </p:sp>
      <p:sp>
        <p:nvSpPr>
          <p:cNvPr id="227" name="Google Shape;227;p30"/>
          <p:cNvSpPr txBox="1"/>
          <p:nvPr/>
        </p:nvSpPr>
        <p:spPr>
          <a:xfrm>
            <a:off x="60500" y="1050750"/>
            <a:ext cx="4359100" cy="34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ourier New" panose="02070309020205020404" pitchFamily="49" charset="0"/>
              <a:buChar char="o"/>
            </a:pP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Model has 7.5 million trainable parameters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ourier New" panose="02070309020205020404" pitchFamily="49" charset="0"/>
              <a:buChar char="o"/>
            </a:pP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Input layer is an array of size         (245, 255, 3)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pitchFamily="2" charset="2"/>
              <a:buChar char="§"/>
            </a:pP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245 </a:t>
            </a:r>
            <a:r>
              <a:rPr lang="en-US" sz="2000" dirty="0"/>
              <a:t>×</a:t>
            </a: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 255 RGB pixels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ourier New" panose="02070309020205020404" pitchFamily="49" charset="0"/>
              <a:buChar char="o"/>
            </a:pP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Model is trained with binary cross entropy to output either: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pitchFamily="2" charset="2"/>
              <a:buChar char="§"/>
            </a:pP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1: For Dalle-E generated images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pitchFamily="2" charset="2"/>
              <a:buChar char="§"/>
            </a:pP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0: for Human made images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Training &amp; Testing </a:t>
            </a:r>
            <a:endParaRPr sz="3800"/>
          </a:p>
        </p:txBody>
      </p:sp>
      <p:sp>
        <p:nvSpPr>
          <p:cNvPr id="234" name="Google Shape;234;p31"/>
          <p:cNvSpPr txBox="1">
            <a:spLocks noGrp="1"/>
          </p:cNvSpPr>
          <p:nvPr>
            <p:ph type="sldNum" idx="12"/>
          </p:nvPr>
        </p:nvSpPr>
        <p:spPr>
          <a:xfrm>
            <a:off x="8763000" y="4828202"/>
            <a:ext cx="29546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dirty="0"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243200" y="1123950"/>
            <a:ext cx="86469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Training is performed</a:t>
            </a:r>
            <a:r>
              <a:rPr lang="en" dirty="0"/>
              <a:t> the 9000 images over 10 times. The 9000 images are split into batches of 1800 images (5 batches) </a:t>
            </a: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and the model is trained </a:t>
            </a:r>
            <a:r>
              <a:rPr lang="en" dirty="0"/>
              <a:t>iteratively on these batches </a:t>
            </a: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Testing performed on a batch of 930 DALL-E 2 and 650 human generated images </a:t>
            </a: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“Adam” optimizer is used with a learning rate of 0.00005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Results: Accuracy</a:t>
            </a:r>
            <a:endParaRPr sz="3800"/>
          </a:p>
        </p:txBody>
      </p:sp>
      <p:sp>
        <p:nvSpPr>
          <p:cNvPr id="242" name="Google Shape;242;p32"/>
          <p:cNvSpPr txBox="1">
            <a:spLocks noGrp="1"/>
          </p:cNvSpPr>
          <p:nvPr>
            <p:ph type="sldNum" idx="12"/>
          </p:nvPr>
        </p:nvSpPr>
        <p:spPr>
          <a:xfrm>
            <a:off x="8763000" y="4828202"/>
            <a:ext cx="29546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dirty="0"/>
          </a:p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9" y="971550"/>
            <a:ext cx="3999209" cy="4038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Google Shape;244;p32"/>
              <p:cNvSpPr txBox="1"/>
              <p:nvPr/>
            </p:nvSpPr>
            <p:spPr>
              <a:xfrm>
                <a:off x="4876800" y="2390685"/>
                <a:ext cx="3505200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ourier New" panose="02070309020205020404" pitchFamily="49" charset="0"/>
                  <a:buChar char="o"/>
                </a:pPr>
                <a:r>
                  <a:rPr lang="en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Optimal validation set accuracy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~</m:t>
                    </m:r>
                  </m:oMath>
                </a14:m>
                <a:r>
                  <a:rPr lang="en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80% around 20 epochs</a:t>
                </a:r>
                <a:endParaRPr dirty="0"/>
              </a:p>
            </p:txBody>
          </p:sp>
        </mc:Choice>
        <mc:Fallback>
          <p:sp>
            <p:nvSpPr>
              <p:cNvPr id="244" name="Google Shape;244;p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390685"/>
                <a:ext cx="3505200" cy="646290"/>
              </a:xfrm>
              <a:prstGeom prst="rect">
                <a:avLst/>
              </a:prstGeom>
              <a:blipFill>
                <a:blip r:embed="rId4"/>
                <a:stretch>
                  <a:fillRect l="-1217"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Results: Confusion Matrix</a:t>
            </a:r>
            <a:endParaRPr sz="3800"/>
          </a:p>
        </p:txBody>
      </p:sp>
      <p:sp>
        <p:nvSpPr>
          <p:cNvPr id="251" name="Google Shape;251;p33"/>
          <p:cNvSpPr txBox="1">
            <a:spLocks noGrp="1"/>
          </p:cNvSpPr>
          <p:nvPr>
            <p:ph type="sldNum" idx="12"/>
          </p:nvPr>
        </p:nvSpPr>
        <p:spPr>
          <a:xfrm>
            <a:off x="8763000" y="4828202"/>
            <a:ext cx="29546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dirty="0"/>
          </a:p>
        </p:txBody>
      </p:sp>
      <p:sp>
        <p:nvSpPr>
          <p:cNvPr id="252" name="Google Shape;252;p33"/>
          <p:cNvSpPr txBox="1"/>
          <p:nvPr/>
        </p:nvSpPr>
        <p:spPr>
          <a:xfrm>
            <a:off x="4876800" y="1276350"/>
            <a:ext cx="3048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3599525" y="2858160"/>
            <a:ext cx="762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 dirty="0"/>
          </a:p>
        </p:txBody>
      </p:sp>
      <p:sp>
        <p:nvSpPr>
          <p:cNvPr id="254" name="Google Shape;254;p33"/>
          <p:cNvSpPr txBox="1"/>
          <p:nvPr/>
        </p:nvSpPr>
        <p:spPr>
          <a:xfrm>
            <a:off x="6127700" y="4426649"/>
            <a:ext cx="762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228600" y="2119516"/>
            <a:ext cx="337092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88% correctly labeled DALL-E 2 images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79% correctly labeled human-made images</a:t>
            </a:r>
            <a:endParaRPr dirty="0"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50" y="1657350"/>
            <a:ext cx="3622250" cy="268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1CD00"/>
                </a:solidFill>
              </a:rPr>
              <a:t>Results: ROC Curve</a:t>
            </a:r>
            <a:endParaRPr sz="3800" dirty="0"/>
          </a:p>
        </p:txBody>
      </p:sp>
      <p:sp>
        <p:nvSpPr>
          <p:cNvPr id="263" name="Google Shape;263;p34"/>
          <p:cNvSpPr txBox="1">
            <a:spLocks noGrp="1"/>
          </p:cNvSpPr>
          <p:nvPr>
            <p:ph type="sldNum" idx="12"/>
          </p:nvPr>
        </p:nvSpPr>
        <p:spPr>
          <a:xfrm>
            <a:off x="8686800" y="4828202"/>
            <a:ext cx="37166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dirty="0"/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184275"/>
            <a:ext cx="3999583" cy="37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/>
        </p:nvSpPr>
        <p:spPr>
          <a:xfrm>
            <a:off x="4876800" y="1885950"/>
            <a:ext cx="35814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 under curve: 0.91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performing sensitivity and specificity trade-off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Relatively high true positive and low false positive rate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Results: Examples</a:t>
            </a:r>
            <a:endParaRPr sz="3800"/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00" y="1317383"/>
            <a:ext cx="3013500" cy="28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300" y="1146050"/>
            <a:ext cx="3191825" cy="30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1227500" y="4212675"/>
            <a:ext cx="2736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     (A)</a:t>
            </a:r>
            <a:br>
              <a:rPr lang="en" sz="1600" b="1" dirty="0"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5805163" y="4212675"/>
            <a:ext cx="2736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     (B)</a:t>
            </a:r>
            <a:br>
              <a:rPr lang="en" sz="1600" b="1" dirty="0">
                <a:latin typeface="Calibri"/>
                <a:ea typeface="Calibri"/>
                <a:cs typeface="Calibri"/>
                <a:sym typeface="Calibri"/>
              </a:rPr>
            </a:b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9698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Results: Examples</a:t>
            </a:r>
            <a:endParaRPr sz="3800"/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00" y="1317383"/>
            <a:ext cx="3013500" cy="28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300" y="1146050"/>
            <a:ext cx="3191825" cy="30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1227500" y="4212675"/>
            <a:ext cx="2736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     (A)</a:t>
            </a:r>
            <a:br>
              <a:rPr lang="en" sz="16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DALL-E 2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output: 0.99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5805163" y="4212675"/>
            <a:ext cx="2736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     (B)</a:t>
            </a:r>
            <a:br>
              <a:rPr lang="en" sz="16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b="1">
                <a:solidFill>
                  <a:srgbClr val="275D37"/>
                </a:solidFill>
                <a:latin typeface="Calibri"/>
                <a:ea typeface="Calibri"/>
                <a:cs typeface="Calibri"/>
                <a:sym typeface="Calibri"/>
              </a:rPr>
              <a:t>HUMAN</a:t>
            </a:r>
            <a:endParaRPr sz="1600" b="1">
              <a:solidFill>
                <a:srgbClr val="275D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output: 0.048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3518535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Introduction</a:t>
            </a:r>
            <a:endParaRPr sz="3800"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8890188" y="4828202"/>
            <a:ext cx="16827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/>
              <a:t>2</a:t>
            </a:fld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206282" y="937875"/>
            <a:ext cx="473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What do you think</a:t>
            </a:r>
            <a:r>
              <a:rPr lang="en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one is a real painting and which is AI-generated.</a:t>
            </a:r>
            <a:endParaRPr dirty="0"/>
          </a:p>
        </p:txBody>
      </p:sp>
      <p:sp>
        <p:nvSpPr>
          <p:cNvPr id="104" name="Google Shape;104;p20"/>
          <p:cNvSpPr txBox="1"/>
          <p:nvPr/>
        </p:nvSpPr>
        <p:spPr>
          <a:xfrm>
            <a:off x="2373152" y="4577775"/>
            <a:ext cx="439769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" sz="1600" b="0" i="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 is a real painting and B is AI-generated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B is a real painting and A is AI-generated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l="-1" t="10774" r="-725" b="33022"/>
          <a:stretch/>
        </p:blipFill>
        <p:spPr>
          <a:xfrm>
            <a:off x="1238250" y="1749367"/>
            <a:ext cx="6667500" cy="287978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2982738" y="1470883"/>
            <a:ext cx="266306" cy="269242"/>
          </a:xfrm>
          <a:prstGeom prst="ellipse">
            <a:avLst/>
          </a:prstGeom>
          <a:solidFill>
            <a:srgbClr val="005FBF"/>
          </a:solidFill>
          <a:ln w="25400" cap="flat" cmpd="sng">
            <a:solidFill>
              <a:srgbClr val="004C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dirty="0"/>
          </a:p>
        </p:txBody>
      </p:sp>
      <p:sp>
        <p:nvSpPr>
          <p:cNvPr id="107" name="Google Shape;107;p20"/>
          <p:cNvSpPr/>
          <p:nvPr/>
        </p:nvSpPr>
        <p:spPr>
          <a:xfrm>
            <a:off x="5943600" y="1485677"/>
            <a:ext cx="266306" cy="269242"/>
          </a:xfrm>
          <a:prstGeom prst="ellipse">
            <a:avLst/>
          </a:prstGeom>
          <a:solidFill>
            <a:srgbClr val="005FBF"/>
          </a:solidFill>
          <a:ln w="25400" cap="flat" cmpd="sng">
            <a:solidFill>
              <a:srgbClr val="004C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Discussion</a:t>
            </a:r>
            <a:endParaRPr sz="3800"/>
          </a:p>
        </p:txBody>
      </p:sp>
      <p:sp>
        <p:nvSpPr>
          <p:cNvPr id="293" name="Google Shape;293;p37"/>
          <p:cNvSpPr txBox="1">
            <a:spLocks noGrp="1"/>
          </p:cNvSpPr>
          <p:nvPr>
            <p:ph type="sldNum" idx="12"/>
          </p:nvPr>
        </p:nvSpPr>
        <p:spPr>
          <a:xfrm>
            <a:off x="8763000" y="4828202"/>
            <a:ext cx="29546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228600" y="1123950"/>
            <a:ext cx="86616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Limitations: </a:t>
            </a:r>
          </a:p>
          <a:p>
            <a:pPr marL="742950" lvl="1" indent="-285750" algn="l" rtl="0">
              <a:buSzPts val="1800"/>
              <a:buFont typeface="Wingdings" panose="05000000000000000000" pitchFamily="2" charset="2"/>
              <a:buChar char="§"/>
            </a:pPr>
            <a:r>
              <a:rPr lang="en" dirty="0"/>
              <a:t>Small image selection, lots of styles of images the model has not seen before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Future work: </a:t>
            </a:r>
          </a:p>
          <a:p>
            <a:pPr marL="742950" lvl="1" indent="-285750" algn="l" rtl="0">
              <a:buSzPts val="1800"/>
              <a:buFont typeface="Wingdings" panose="05000000000000000000" pitchFamily="2" charset="2"/>
              <a:buChar char="§"/>
            </a:pPr>
            <a:r>
              <a:rPr lang="en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dirty="0"/>
              <a:t>ncorporate more AI image generators (Mid-journey / Stable diffusion etc.)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Importance of work and usage: </a:t>
            </a:r>
          </a:p>
          <a:p>
            <a:pPr marL="742950" lvl="1" indent="-285750" algn="l" rtl="0">
              <a:buSzPts val="1800"/>
              <a:buFont typeface="Wingdings" panose="05000000000000000000" pitchFamily="2" charset="2"/>
              <a:buChar char="§"/>
            </a:pPr>
            <a:r>
              <a:rPr lang="en-US" dirty="0"/>
              <a:t>To explore weaknesses in image generators and detect fake or harmful content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Summary</a:t>
            </a:r>
            <a:endParaRPr sz="3800"/>
          </a:p>
        </p:txBody>
      </p:sp>
      <p:sp>
        <p:nvSpPr>
          <p:cNvPr id="300" name="Google Shape;300;p38"/>
          <p:cNvSpPr txBox="1">
            <a:spLocks noGrp="1"/>
          </p:cNvSpPr>
          <p:nvPr>
            <p:ph type="sldNum" idx="12"/>
          </p:nvPr>
        </p:nvSpPr>
        <p:spPr>
          <a:xfrm>
            <a:off x="8763000" y="4828202"/>
            <a:ext cx="29546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dirty="0"/>
          </a:p>
        </p:txBody>
      </p:sp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152400" y="1123950"/>
            <a:ext cx="8737800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Convolutional Neural Networks (CNN) to detect images generated by DALL-E 2</a:t>
            </a:r>
            <a:endParaRPr dirty="0"/>
          </a:p>
          <a:p>
            <a:pPr marL="7429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dirty="0"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Trained on 9000 image examples split equally between human generated and DALL-E 2 generated images of various styles (art-photorealistic)</a:t>
            </a:r>
            <a:endParaRPr dirty="0"/>
          </a:p>
          <a:p>
            <a:pPr marL="7429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dirty="0"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Overall 84 percent accuracy on a validation set of 1530 images</a:t>
            </a:r>
            <a:endParaRPr lang="en-US" dirty="0"/>
          </a:p>
          <a:p>
            <a:pPr marL="914400" lvl="1" indent="-317500" algn="l" rtl="0">
              <a:buSzPts val="1400"/>
              <a:buFont typeface="Wingdings" panose="05000000000000000000" pitchFamily="2" charset="2"/>
              <a:buChar char="§"/>
            </a:pPr>
            <a:r>
              <a:rPr lang="en-US" dirty="0"/>
              <a:t>Model generalizes well and does not fit to one class more strongly (equal false positive and negative rates)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dirty="0"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Future work to expand the model to detect images generated by different AI generators as well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325" y="2248214"/>
            <a:ext cx="27146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200" b="1" spc="-15" dirty="0">
                <a:solidFill>
                  <a:srgbClr val="F1CD00"/>
                </a:solidFill>
                <a:latin typeface="Roboto"/>
                <a:cs typeface="Roboto"/>
              </a:rPr>
              <a:t>Thank You</a:t>
            </a:r>
            <a:endParaRPr sz="4200" dirty="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9250" y="3587225"/>
            <a:ext cx="3256225" cy="1556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1"/>
    </mc:Choice>
    <mc:Fallback xmlns="">
      <p:transition spd="slow" advTm="522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331250" y="250726"/>
            <a:ext cx="3518535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i="0" dirty="0">
                <a:solidFill>
                  <a:srgbClr val="F1CD0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3800" b="1" i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2279003"/>
            <a:ext cx="263172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34680" y="985014"/>
            <a:ext cx="582733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What are the capabilities of DALL-E?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DALL-E 2 can create photorealistic images based on prompts and textual description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800" y="985014"/>
            <a:ext cx="260852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2937307" y="3790950"/>
            <a:ext cx="557784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DALL-E 2 can modify</a:t>
            </a:r>
            <a:r>
              <a:rPr lang="en" sz="1600" i="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" sz="1600" b="1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or</a:t>
            </a:r>
            <a:r>
              <a:rPr lang="en" sz="1600" i="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" sz="1600" b="1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extend</a:t>
            </a:r>
            <a:r>
              <a:rPr lang="en" sz="1600" i="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" sz="1600" b="1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existing</a:t>
            </a:r>
            <a:r>
              <a:rPr lang="en" sz="1600" i="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" sz="1600" b="1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images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" sz="1600" b="0" i="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Edits features such as hairstyle, nose, face, </a:t>
            </a:r>
            <a:r>
              <a:rPr lang="en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gender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Create background based on textual description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3638353" y="523577"/>
            <a:ext cx="2590800" cy="457200"/>
          </a:xfrm>
          <a:prstGeom prst="wedgeRoundRectCallout">
            <a:avLst>
              <a:gd name="adj1" fmla="val 56924"/>
              <a:gd name="adj2" fmla="val 7812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"a bowl of soup that is a portal to another dimension as digital art"</a:t>
            </a:r>
            <a:r>
              <a:rPr lang="en" sz="1000" b="0" i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3518535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Introduction</a:t>
            </a:r>
            <a:endParaRPr sz="3800"/>
          </a:p>
        </p:txBody>
      </p:sp>
      <p:sp>
        <p:nvSpPr>
          <p:cNvPr id="123" name="Google Shape;123;p22"/>
          <p:cNvSpPr txBox="1"/>
          <p:nvPr/>
        </p:nvSpPr>
        <p:spPr>
          <a:xfrm>
            <a:off x="103909" y="1178021"/>
            <a:ext cx="5382491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Shortcomings of AI generated images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" sz="1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It’s still difficult to draw certain parts of the body, like hands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" sz="1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It can mix different images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4" name="Google Shape;124;p22"/>
          <p:cNvGrpSpPr/>
          <p:nvPr/>
        </p:nvGrpSpPr>
        <p:grpSpPr>
          <a:xfrm>
            <a:off x="5486400" y="1200150"/>
            <a:ext cx="3545438" cy="3705716"/>
            <a:chOff x="6817762" y="650451"/>
            <a:chExt cx="5253277" cy="5703215"/>
          </a:xfrm>
        </p:grpSpPr>
        <p:pic>
          <p:nvPicPr>
            <p:cNvPr id="125" name="Google Shape;125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31869" y="1232407"/>
              <a:ext cx="4939170" cy="5121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2" descr="Girl with a Pearl Earring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17762" y="650451"/>
              <a:ext cx="1257986" cy="1489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22"/>
          <p:cNvGrpSpPr/>
          <p:nvPr/>
        </p:nvGrpSpPr>
        <p:grpSpPr>
          <a:xfrm>
            <a:off x="152400" y="3042543"/>
            <a:ext cx="1981200" cy="1885950"/>
            <a:chOff x="1752600" y="2743200"/>
            <a:chExt cx="2402832" cy="2295637"/>
          </a:xfrm>
        </p:grpSpPr>
        <p:pic>
          <p:nvPicPr>
            <p:cNvPr id="128" name="Google Shape;128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09800" y="3152887"/>
              <a:ext cx="1945632" cy="188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2"/>
            <p:cNvPicPr preferRelativeResize="0"/>
            <p:nvPr/>
          </p:nvPicPr>
          <p:blipFill rotWithShape="1">
            <a:blip r:embed="rId6">
              <a:alphaModFix/>
            </a:blip>
            <a:srcRect t="252" r="8333" b="4493"/>
            <a:stretch/>
          </p:blipFill>
          <p:spPr>
            <a:xfrm>
              <a:off x="1752600" y="2743200"/>
              <a:ext cx="838200" cy="819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1CD00"/>
                </a:solidFill>
              </a:rPr>
              <a:t>Objective &amp; Scope</a:t>
            </a:r>
            <a:endParaRPr sz="3800"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8890188" y="4828202"/>
            <a:ext cx="16827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228600" y="1123950"/>
            <a:ext cx="866158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Whether the model can </a:t>
            </a:r>
            <a:r>
              <a:rPr lang="en" sz="18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detect</a:t>
            </a: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 if the image is AI generated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Automated identity verification, forensics, deepfake technology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Improve the </a:t>
            </a:r>
            <a:r>
              <a:rPr lang="en" sz="18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capabilities of AI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By developing algorithms that can distinguish between images generated by machines and those captured by humans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Robotics, autonomous vehicles, and surveillance systems</a:t>
            </a:r>
            <a:endParaRPr dirty="0"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8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F1CD00"/>
                </a:solidFill>
              </a:rPr>
              <a:t>Related Work</a:t>
            </a:r>
            <a:endParaRPr sz="38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sldNum" idx="12"/>
          </p:nvPr>
        </p:nvSpPr>
        <p:spPr>
          <a:xfrm>
            <a:off x="8890188" y="4828202"/>
            <a:ext cx="16827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228600" y="1123950"/>
            <a:ext cx="8661588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Much work has been done on detection of deepfake videos where facial expressions are manipulated, or facial identity is being manipulated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FaceForensics++: Learning to Detect Manipulated Facial Images</a:t>
            </a: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dirty="0"/>
              <a:t>      by R</a:t>
            </a:r>
            <a:r>
              <a:rPr lang="en-US" dirty="0"/>
              <a:t>ö</a:t>
            </a:r>
            <a:r>
              <a:rPr lang="en" dirty="0"/>
              <a:t>ssler et al. (2019)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US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Detecting Image Splicing in the Wild (Web)</a:t>
            </a: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/>
              <a:t>      by </a:t>
            </a:r>
            <a:r>
              <a:rPr lang="en-US" dirty="0" err="1"/>
              <a:t>Zampoglou</a:t>
            </a:r>
            <a:r>
              <a:rPr lang="en-US" dirty="0"/>
              <a:t> et al. (2015)</a:t>
            </a:r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0312" y="3052271"/>
            <a:ext cx="4143375" cy="150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Methodology</a:t>
            </a:r>
            <a:endParaRPr sz="3800"/>
          </a:p>
        </p:txBody>
      </p:sp>
      <p:sp>
        <p:nvSpPr>
          <p:cNvPr id="150" name="Google Shape;150;p25"/>
          <p:cNvSpPr txBox="1">
            <a:spLocks noGrp="1"/>
          </p:cNvSpPr>
          <p:nvPr>
            <p:ph type="sldNum" idx="12"/>
          </p:nvPr>
        </p:nvSpPr>
        <p:spPr>
          <a:xfrm>
            <a:off x="8890188" y="4828202"/>
            <a:ext cx="16827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157235" y="1186755"/>
            <a:ext cx="4191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Convolutional Neural Network (CNN) was used for the model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Typically used to do image recognition and processing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Designed to process pixel data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CNN utilizes two main operations: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Pooling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1714" y="1194142"/>
            <a:ext cx="4495051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4419600" y="3105151"/>
            <a:ext cx="4267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https://www.analyticsvidhya.com/blog/2022/01/convolutional-neural-network-an-overview/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6697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CNN Convolution</a:t>
            </a:r>
            <a:endParaRPr sz="380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xfrm>
            <a:off x="8890188" y="4828202"/>
            <a:ext cx="16827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Google Shape;160;p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106" y="949287"/>
                <a:ext cx="4572000" cy="2369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Courier New"/>
                  <a:buChar char="o"/>
                </a:pPr>
                <a:r>
                  <a:rPr lang="en" sz="14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Convolution operation: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Noto Sans Symbols"/>
                  <a:buChar char="▪"/>
                </a:pPr>
                <a:r>
                  <a:rPr lang="en" sz="14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Use a filter to slide along the input image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Noto Sans Symbols"/>
                  <a:buChar char="▪"/>
                </a:pPr>
                <a:r>
                  <a:rPr lang="en" sz="14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Filter </a:t>
                </a:r>
                <a14:m>
                  <m:oMath xmlns:m="http://schemas.openxmlformats.org/officeDocument/2006/math">
                    <m:r>
                      <a:rPr lang="en" sz="1400" b="0" i="1" u="none" strike="noStrike" cap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→</m:t>
                    </m:r>
                  </m:oMath>
                </a14:m>
                <a:r>
                  <a:rPr lang="en" sz="14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 matrix of weights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Noto Sans Symbols"/>
                  <a:buChar char="▪"/>
                </a:pPr>
                <a:r>
                  <a:rPr lang="en" sz="14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At each position, take dot product of filter and input pixels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Noto Sans Symbols"/>
                  <a:buChar char="▪"/>
                </a:pPr>
                <a:r>
                  <a:rPr lang="en" sz="14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Output: Feature Map</a:t>
                </a:r>
                <a:endParaRPr dirty="0"/>
              </a:p>
              <a:p>
                <a:pPr marL="742950" marR="0" lvl="1" indent="-1968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Noto Sans Symbols"/>
                  <a:buNone/>
                </a:pPr>
                <a:endParaRPr sz="1400" b="0" i="0" u="none" strike="noStrike" cap="none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Courier New"/>
                  <a:buChar char="o"/>
                </a:pPr>
                <a:r>
                  <a:rPr lang="en" sz="14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For each convolution hidden layer: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Noto Sans Symbols"/>
                  <a:buChar char="▪"/>
                </a:pPr>
                <a:r>
                  <a:rPr lang="en" sz="14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Multiple filters </a:t>
                </a:r>
                <a14:m>
                  <m:oMath xmlns:m="http://schemas.openxmlformats.org/officeDocument/2006/math">
                    <m:r>
                      <a:rPr lang="en" sz="1400" b="0" i="1" u="none" strike="noStrike" cap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→</m:t>
                    </m:r>
                  </m:oMath>
                </a14:m>
                <a:r>
                  <a:rPr lang="en" sz="14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 feature map outputs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Noto Sans Symbols"/>
                  <a:buChar char="▪"/>
                </a:pPr>
                <a:r>
                  <a:rPr lang="en" sz="14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Each filter captures specific features of the input</a:t>
                </a:r>
                <a:endParaRPr dirty="0"/>
              </a:p>
              <a:p>
                <a:pPr marL="285750" marR="0" lvl="0" indent="-1968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Noto Sans Symbols"/>
                  <a:buNone/>
                </a:pPr>
                <a:endParaRPr sz="1400" b="0" i="0" u="none" strike="noStrike" cap="none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60" name="Google Shape;160;p2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106" y="949287"/>
                <a:ext cx="4572000" cy="2369880"/>
              </a:xfrm>
              <a:prstGeom prst="rect">
                <a:avLst/>
              </a:prstGeom>
              <a:blipFill>
                <a:blip r:embed="rId3"/>
                <a:stretch>
                  <a:fillRect l="-2267" t="-2577" r="-22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1" name="Google Shape;16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5123" y="2709531"/>
            <a:ext cx="2984100" cy="125755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4950034" y="2517391"/>
            <a:ext cx="6858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 rot="2174990">
            <a:off x="5346117" y="2709054"/>
            <a:ext cx="2286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093034" y="2443336"/>
            <a:ext cx="112279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 Image Pixels</a:t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 rot="8522011">
            <a:off x="5921194" y="2580145"/>
            <a:ext cx="2286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8229600" y="3196056"/>
            <a:ext cx="9144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 dirty="0"/>
          </a:p>
        </p:txBody>
      </p:sp>
      <p:sp>
        <p:nvSpPr>
          <p:cNvPr id="167" name="Google Shape;167;p26"/>
          <p:cNvSpPr/>
          <p:nvPr/>
        </p:nvSpPr>
        <p:spPr>
          <a:xfrm rot="-7692342">
            <a:off x="8373134" y="3058256"/>
            <a:ext cx="2286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5497328" y="3935248"/>
            <a:ext cx="356113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https://www.uio.no/studier/emner/matnat/ifi/IN5400/v21/lecture-slides/in5400_2021_w5_lecture_convolutions.pdf</a:t>
            </a:r>
            <a:endParaRPr dirty="0"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8305" y="4194212"/>
            <a:ext cx="2397892" cy="77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5536205" y="4947397"/>
            <a:ext cx="296087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https://www.cosmos.esa.int/web/machine-learning-group/convolutional-neural-networks-introduction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3528" y="978315"/>
            <a:ext cx="3369968" cy="129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 rot="-2015233">
            <a:off x="5876999" y="876839"/>
            <a:ext cx="755261" cy="1099812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3511" y="3540446"/>
            <a:ext cx="1411615" cy="130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43312" y="3178775"/>
            <a:ext cx="1991931" cy="195169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2261525" y="4019550"/>
            <a:ext cx="527728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0" y="4851477"/>
            <a:ext cx="29608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https://deepai.org/publication/exploring-linear-relationship-in-feature-map-subspace-for-convnets-compression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2" grpId="0"/>
      <p:bldP spid="163" grpId="0" animBg="1"/>
      <p:bldP spid="164" grpId="0"/>
      <p:bldP spid="165" grpId="0" animBg="1"/>
      <p:bldP spid="166" grpId="0"/>
      <p:bldP spid="167" grpId="0" animBg="1"/>
      <p:bldP spid="168" grpId="0"/>
      <p:bldP spid="1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669750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1CD00"/>
                </a:solidFill>
              </a:rPr>
              <a:t>CNN Pooling</a:t>
            </a:r>
            <a:endParaRPr sz="3800"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8890188" y="4828202"/>
            <a:ext cx="16827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381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Google Shape;183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106" y="949287"/>
                <a:ext cx="4572000" cy="3447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Courier New"/>
                  <a:buChar char="o"/>
                </a:pPr>
                <a:r>
                  <a:rPr lang="en" sz="16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Extract important features in feature maps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Noto Sans Symbols"/>
                  <a:buChar char="▪"/>
                </a:pPr>
                <a:r>
                  <a:rPr lang="en" sz="16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Recognize features with less dependency to location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Noto Sans Symbols"/>
                  <a:buChar char="▪"/>
                </a:pPr>
                <a:r>
                  <a:rPr lang="en" sz="16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Reduce the size of intermediate output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Noto Sans Symbols"/>
                  <a:buChar char="▪"/>
                </a:pPr>
                <a:r>
                  <a:rPr lang="en" sz="16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Speed up calculation</a:t>
                </a:r>
                <a:endParaRPr dirty="0"/>
              </a:p>
              <a:p>
                <a:pPr marL="285750" marR="0" lvl="0" indent="-1841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Courier New"/>
                  <a:buNone/>
                </a:pPr>
                <a:endParaRPr sz="1600" b="0" i="0" u="none" strike="noStrike" cap="none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Courier New"/>
                  <a:buChar char="o"/>
                </a:pPr>
                <a:r>
                  <a:rPr lang="en" sz="16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Pooling operation: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Noto Sans Symbols"/>
                  <a:buChar char="▪"/>
                </a:pPr>
                <a:r>
                  <a:rPr lang="en" sz="16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Use a filter to slide along the feature map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Noto Sans Symbols"/>
                  <a:buChar char="▪"/>
                </a:pPr>
                <a:r>
                  <a:rPr lang="en" sz="16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Filter </a:t>
                </a:r>
                <a14:m>
                  <m:oMath xmlns:m="http://schemas.openxmlformats.org/officeDocument/2006/math">
                    <m:r>
                      <a:rPr lang="en" sz="1600" b="0" i="1" u="none" strike="noStrike" cap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→</m:t>
                    </m:r>
                  </m:oMath>
                </a14:m>
                <a:r>
                  <a:rPr lang="en" sz="16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 function to extract important features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Noto Sans Symbols"/>
                  <a:buChar char="▪"/>
                </a:pPr>
                <a:r>
                  <a:rPr lang="en" sz="16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Filter examples: max value or average value</a:t>
                </a:r>
                <a:endParaRPr dirty="0"/>
              </a:p>
              <a:p>
                <a:pPr marL="742950" marR="0" lvl="1" indent="-2857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Noto Sans Symbols"/>
                  <a:buChar char="▪"/>
                </a:pPr>
                <a:r>
                  <a:rPr lang="en" sz="1600" b="0" i="0" u="none" strike="noStrike" cap="none" dirty="0">
                    <a:latin typeface="Calibri"/>
                    <a:ea typeface="Calibri"/>
                    <a:cs typeface="Calibri"/>
                    <a:sym typeface="Calibri"/>
                  </a:rPr>
                  <a:t>Output: condensed Feature Map</a:t>
                </a:r>
                <a:endParaRPr dirty="0"/>
              </a:p>
              <a:p>
                <a:pPr marL="742950" marR="0" lvl="1" indent="-1841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Noto Sans Symbols"/>
                  <a:buNone/>
                </a:pPr>
                <a:endParaRPr sz="1600" b="0" i="0" u="none" strike="noStrike" cap="none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marR="0" lvl="0" indent="-18415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Noto Sans Symbols"/>
                  <a:buNone/>
                </a:pPr>
                <a:endParaRPr sz="1600" b="0" i="0" u="none" strike="noStrike" cap="none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83" name="Google Shape;183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106" y="949287"/>
                <a:ext cx="4572000" cy="3447098"/>
              </a:xfrm>
              <a:prstGeom prst="rect">
                <a:avLst/>
              </a:prstGeom>
              <a:blipFill>
                <a:blip r:embed="rId3"/>
                <a:stretch>
                  <a:fillRect l="-2533" t="-1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" name="Google Shape;18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3599" y="991718"/>
            <a:ext cx="3369968" cy="129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 rot="-2015233">
            <a:off x="6503419" y="924496"/>
            <a:ext cx="755261" cy="1099812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5320145" y="2364569"/>
            <a:ext cx="112279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5419601" y="3624924"/>
            <a:ext cx="112279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Average Pooling</a:t>
            </a:r>
            <a:endParaRPr dirty="0"/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7027" y="2591104"/>
            <a:ext cx="3275734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50456" y="3841617"/>
            <a:ext cx="3208877" cy="98345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5483599" y="4825073"/>
            <a:ext cx="323927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https://programmathically.com/what-is-pooling-in-a-convolutional-neural-network-cnn-pooling-layers-explained/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7" grpId="0"/>
      <p:bldP spid="19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4814</TotalTime>
  <Words>1256</Words>
  <Application>Microsoft Office PowerPoint</Application>
  <PresentationFormat>On-screen Show (16:9)</PresentationFormat>
  <Paragraphs>219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Noto Sans Symbols</vt:lpstr>
      <vt:lpstr>Roboto Lt</vt:lpstr>
      <vt:lpstr>Arial</vt:lpstr>
      <vt:lpstr>Calibri</vt:lpstr>
      <vt:lpstr>Cambria Math</vt:lpstr>
      <vt:lpstr>Courier New</vt:lpstr>
      <vt:lpstr>Roboto</vt:lpstr>
      <vt:lpstr>Times New Roman</vt:lpstr>
      <vt:lpstr>Wingdings</vt:lpstr>
      <vt:lpstr>Office Theme</vt:lpstr>
      <vt:lpstr>PowerPoint Presentation</vt:lpstr>
      <vt:lpstr>Introduction</vt:lpstr>
      <vt:lpstr>PowerPoint Presentation</vt:lpstr>
      <vt:lpstr>Introduction</vt:lpstr>
      <vt:lpstr>Objective &amp; Scope</vt:lpstr>
      <vt:lpstr>Related Work</vt:lpstr>
      <vt:lpstr>Methodology</vt:lpstr>
      <vt:lpstr>CNN Convolution</vt:lpstr>
      <vt:lpstr>CNN Pooling</vt:lpstr>
      <vt:lpstr>DALL-E</vt:lpstr>
      <vt:lpstr>DALL-E 2</vt:lpstr>
      <vt:lpstr>Data Collection</vt:lpstr>
      <vt:lpstr>Model Architecture</vt:lpstr>
      <vt:lpstr>Training &amp; Testing </vt:lpstr>
      <vt:lpstr>Results: Accuracy</vt:lpstr>
      <vt:lpstr>Results: Confusion Matrix</vt:lpstr>
      <vt:lpstr>Results: ROC Curve</vt:lpstr>
      <vt:lpstr>Results: Examples</vt:lpstr>
      <vt:lpstr>Results: Examples</vt:lpstr>
      <vt:lpstr>Discussion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509 Presentation</dc:title>
  <dc:creator>Saira Faiz</dc:creator>
  <cp:lastModifiedBy>Riski Adianto</cp:lastModifiedBy>
  <cp:revision>93</cp:revision>
  <dcterms:created xsi:type="dcterms:W3CDTF">2023-04-02T23:32:41Z</dcterms:created>
  <dcterms:modified xsi:type="dcterms:W3CDTF">2023-04-17T05:09:38Z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